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69" r:id="rId3"/>
    <p:sldId id="259" r:id="rId4"/>
    <p:sldId id="260" r:id="rId5"/>
    <p:sldId id="265" r:id="rId6"/>
    <p:sldId id="266" r:id="rId7"/>
    <p:sldId id="267" r:id="rId8"/>
    <p:sldId id="268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204"/>
  </p:normalViewPr>
  <p:slideViewPr>
    <p:cSldViewPr snapToGrid="0" snapToObjects="1">
      <p:cViewPr varScale="1">
        <p:scale>
          <a:sx n="91" d="100"/>
          <a:sy n="91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DE80-D11B-8643-8F36-82A1267E9159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E477ED6-CA0B-4B4D-B938-81C06B880ABC}" type="slidenum">
              <a:rPr lang="de-DE" smtClean="0"/>
              <a:t>‹#›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07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DE80-D11B-8643-8F36-82A1267E9159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7ED6-CA0B-4B4D-B938-81C06B880ABC}" type="slidenum">
              <a:rPr lang="de-DE" smtClean="0"/>
              <a:t>‹#›</a:t>
            </a:fld>
            <a:endParaRPr lang="de-D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4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DE80-D11B-8643-8F36-82A1267E9159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7ED6-CA0B-4B4D-B938-81C06B880ABC}" type="slidenum">
              <a:rPr lang="de-DE" smtClean="0"/>
              <a:t>‹#›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37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DE80-D11B-8643-8F36-82A1267E9159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7ED6-CA0B-4B4D-B938-81C06B880ABC}" type="slidenum">
              <a:rPr lang="de-DE" smtClean="0"/>
              <a:t>‹#›</a:t>
            </a:fld>
            <a:endParaRPr lang="de-D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53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DE80-D11B-8643-8F36-82A1267E9159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7ED6-CA0B-4B4D-B938-81C06B880ABC}" type="slidenum">
              <a:rPr lang="de-DE" smtClean="0"/>
              <a:t>‹#›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44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DE80-D11B-8643-8F36-82A1267E9159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7ED6-CA0B-4B4D-B938-81C06B880ABC}" type="slidenum">
              <a:rPr lang="de-DE" smtClean="0"/>
              <a:t>‹#›</a:t>
            </a:fld>
            <a:endParaRPr lang="de-D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28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DE80-D11B-8643-8F36-82A1267E9159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7ED6-CA0B-4B4D-B938-81C06B880ABC}" type="slidenum">
              <a:rPr lang="de-DE" smtClean="0"/>
              <a:t>‹#›</a:t>
            </a:fld>
            <a:endParaRPr lang="de-D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53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DE80-D11B-8643-8F36-82A1267E9159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7ED6-CA0B-4B4D-B938-81C06B880ABC}" type="slidenum">
              <a:rPr lang="de-DE" smtClean="0"/>
              <a:t>‹#›</a:t>
            </a:fld>
            <a:endParaRPr lang="de-D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77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DE80-D11B-8643-8F36-82A1267E9159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7ED6-CA0B-4B4D-B938-81C06B880AB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08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DE80-D11B-8643-8F36-82A1267E9159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7ED6-CA0B-4B4D-B938-81C06B880ABC}" type="slidenum">
              <a:rPr lang="de-DE" smtClean="0"/>
              <a:t>‹#›</a:t>
            </a:fld>
            <a:endParaRPr lang="de-D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2E2DE80-D11B-8643-8F36-82A1267E9159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7ED6-CA0B-4B4D-B938-81C06B880ABC}" type="slidenum">
              <a:rPr lang="de-DE" smtClean="0"/>
              <a:t>‹#›</a:t>
            </a:fld>
            <a:endParaRPr lang="de-D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19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DE80-D11B-8643-8F36-82A1267E9159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E477ED6-CA0B-4B4D-B938-81C06B880ABC}" type="slidenum">
              <a:rPr lang="de-DE" smtClean="0"/>
              <a:t>‹#›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6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mysimpleshow.com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095B41-7312-4603-9F0F-93387C35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in Bild, das Text, Himmel, draußen, Tag enthält.&#10;&#10;Automatisch generierte Beschreibung">
            <a:extLst>
              <a:ext uri="{FF2B5EF4-FFF2-40B4-BE49-F238E27FC236}">
                <a16:creationId xmlns:a16="http://schemas.microsoft.com/office/drawing/2014/main" id="{05CE94FA-9D24-450A-81AB-DAAA2378C9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15092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42C936-444C-4F0D-9737-291EAFE1E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0349E6-4323-6E43-AF9A-EAB6243FB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de-DE" sz="4400" dirty="0"/>
              <a:t>Digitales Lernen im Geschichtsunterricht – </a:t>
            </a:r>
            <a:br>
              <a:rPr lang="de-DE" sz="4400" dirty="0"/>
            </a:br>
            <a:r>
              <a:rPr lang="de-DE" sz="4400" dirty="0"/>
              <a:t>eine Möglichkeit aus der EF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51984F-621B-9C44-B52D-0256165EC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854260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de-DE" sz="2400" dirty="0"/>
              <a:t>Am Beispiel einer Unterrichtsreihe  </a:t>
            </a:r>
          </a:p>
          <a:p>
            <a:pPr algn="ctr">
              <a:lnSpc>
                <a:spcPct val="110000"/>
              </a:lnSpc>
            </a:pPr>
            <a:r>
              <a:rPr lang="de-DE" sz="2400" dirty="0"/>
              <a:t>„Kreuzzüge im Mittelalter“ </a:t>
            </a:r>
          </a:p>
          <a:p>
            <a:pPr algn="ctr">
              <a:lnSpc>
                <a:spcPct val="110000"/>
              </a:lnSpc>
            </a:pPr>
            <a:r>
              <a:rPr lang="de-DE" sz="2400" dirty="0"/>
              <a:t>Vorgestellt von Dr. Heiko </a:t>
            </a:r>
            <a:r>
              <a:rPr lang="de-DE" sz="2400" dirty="0" err="1"/>
              <a:t>Bollmeyer</a:t>
            </a:r>
            <a:endParaRPr lang="de-DE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1C4D9F-F4AF-4ED2-9310-56EB2E19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3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19FDB25-3050-4009-9806-3000DDD1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63EF0F-7BC0-4CFB-AB98-20A8DD91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61D1635-6F39-1643-9B3C-46EE4093BA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4"/>
    </mc:Choice>
    <mc:Fallback xmlns="">
      <p:transition spd="slow" advTm="6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AE619-56CA-8A4E-A3F8-13C0EAA1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53" y="804519"/>
            <a:ext cx="10401711" cy="1049235"/>
          </a:xfrm>
        </p:spPr>
        <p:txBody>
          <a:bodyPr/>
          <a:lstStyle/>
          <a:p>
            <a:r>
              <a:rPr lang="de-DE" dirty="0"/>
              <a:t>Einführungsstunde: Fragen der Schüler*innen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C6043E-8CCB-F048-8478-A61EBB62DCD8}"/>
              </a:ext>
            </a:extLst>
          </p:cNvPr>
          <p:cNvSpPr txBox="1"/>
          <p:nvPr/>
        </p:nvSpPr>
        <p:spPr>
          <a:xfrm>
            <a:off x="676894" y="2656368"/>
            <a:ext cx="4690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Unterrichtssituation:</a:t>
            </a:r>
            <a:r>
              <a:rPr lang="de-DE" dirty="0"/>
              <a:t> Die Schüler*innen… 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äußern ihre Eindrücke und Vorkenntnisse zum Begriff „Kreuzzüge“ und</a:t>
            </a:r>
          </a:p>
          <a:p>
            <a:pPr marL="285750" indent="-285750">
              <a:buFontTx/>
              <a:buChar char="-"/>
            </a:pPr>
            <a:r>
              <a:rPr lang="de-DE" dirty="0"/>
              <a:t>formulieren Fragestellungen zu der Thematik.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D40578-1259-5543-BA33-281239BC4680}"/>
              </a:ext>
            </a:extLst>
          </p:cNvPr>
          <p:cNvSpPr txBox="1"/>
          <p:nvPr/>
        </p:nvSpPr>
        <p:spPr>
          <a:xfrm>
            <a:off x="3325090" y="4936310"/>
            <a:ext cx="839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Die Lehrkraft notiert die Fragestellungen und erläutert die Zielsetzung der Unterrichts-reihe sowie die digitale Vorgehensweise und die Formen der Leistungsüberprüfung. </a:t>
            </a:r>
          </a:p>
        </p:txBody>
      </p:sp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8A58D8-93DC-9743-8F24-88A3CFE22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53124"/>
            <a:ext cx="4932477" cy="2151752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FD6ADEFD-B036-2F4F-A394-D08859D2AF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6930"/>
      </p:ext>
    </p:extLst>
  </p:cSld>
  <p:clrMapOvr>
    <a:masterClrMapping/>
  </p:clrMapOvr>
  <p:transition spd="slow" advTm="715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786E9-2BA5-F443-AA92-A2A8C4FAB3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813" y="400349"/>
            <a:ext cx="7410202" cy="1049338"/>
          </a:xfrm>
        </p:spPr>
        <p:txBody>
          <a:bodyPr/>
          <a:lstStyle/>
          <a:p>
            <a:r>
              <a:rPr lang="de-DE" dirty="0"/>
              <a:t>Die 1. Woche: Die Grundlagen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A575B11-181F-6542-BF64-C21F5EE4D154}"/>
              </a:ext>
            </a:extLst>
          </p:cNvPr>
          <p:cNvSpPr txBox="1"/>
          <p:nvPr/>
        </p:nvSpPr>
        <p:spPr>
          <a:xfrm>
            <a:off x="348813" y="1726686"/>
            <a:ext cx="56216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Unterrichtssituation:</a:t>
            </a:r>
            <a:r>
              <a:rPr lang="de-DE" dirty="0"/>
              <a:t> Die Schüler*innen… 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erarbeiten sich anhand der Seiten im Geschichtsbuch die historischen Hintergründe der Kreuzzugsbewegung im Mittelalter,</a:t>
            </a:r>
          </a:p>
          <a:p>
            <a:pPr marL="285750" indent="-285750">
              <a:buFontTx/>
              <a:buChar char="-"/>
            </a:pPr>
            <a:r>
              <a:rPr lang="de-DE" dirty="0"/>
              <a:t>fassen ihre Ergebnisse in einer Mindmap zusammen und</a:t>
            </a:r>
          </a:p>
          <a:p>
            <a:pPr marL="285750" indent="-285750">
              <a:buFontTx/>
              <a:buChar char="-"/>
            </a:pPr>
            <a:r>
              <a:rPr lang="de-DE" dirty="0"/>
              <a:t>erstellen ein Video, in dem sie ihre Mindmap erklären.  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AF8CB05-B730-2A4D-8AF0-6A3D21969F1B}"/>
              </a:ext>
            </a:extLst>
          </p:cNvPr>
          <p:cNvSpPr txBox="1"/>
          <p:nvPr/>
        </p:nvSpPr>
        <p:spPr>
          <a:xfrm>
            <a:off x="6422014" y="1633853"/>
            <a:ext cx="2054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Arbeitsmaterial </a:t>
            </a:r>
            <a:r>
              <a:rPr lang="de-DE" dirty="0"/>
              <a:t>Auszüge aus dem Geschichtsbuch</a:t>
            </a:r>
          </a:p>
          <a:p>
            <a:pPr algn="ctr"/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D021E82-C9CF-5B46-B4C9-0A076EBC4DF4}"/>
              </a:ext>
            </a:extLst>
          </p:cNvPr>
          <p:cNvSpPr txBox="1"/>
          <p:nvPr/>
        </p:nvSpPr>
        <p:spPr>
          <a:xfrm>
            <a:off x="5630139" y="4312009"/>
            <a:ext cx="378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Leistungsüberprüfung:  </a:t>
            </a:r>
            <a:r>
              <a:rPr lang="de-DE" dirty="0"/>
              <a:t>Ein Video mit den Erläuterungen der Mindmap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8C36865-772B-0545-8BD4-87E09838D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493" y="400349"/>
            <a:ext cx="2273790" cy="30286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56EFCC7-0626-694B-97BE-5AA16FE4E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235" y="3925937"/>
            <a:ext cx="2272983" cy="18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34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6EE93-60BE-5548-9786-3F6CDE2FA3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6885" y="395315"/>
            <a:ext cx="9604375" cy="1049337"/>
          </a:xfrm>
        </p:spPr>
        <p:txBody>
          <a:bodyPr/>
          <a:lstStyle/>
          <a:p>
            <a:r>
              <a:rPr lang="de-DE" dirty="0"/>
              <a:t>Die 2. Woche: Analyse einer Quelle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2AB96B6-7FF6-254A-A6D3-FE4DE2AA7348}"/>
              </a:ext>
            </a:extLst>
          </p:cNvPr>
          <p:cNvSpPr txBox="1"/>
          <p:nvPr/>
        </p:nvSpPr>
        <p:spPr>
          <a:xfrm>
            <a:off x="471118" y="1861185"/>
            <a:ext cx="4479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Unterrichtssituation:</a:t>
            </a:r>
            <a:r>
              <a:rPr lang="de-DE" dirty="0"/>
              <a:t> Die Schüler*innen…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erschließen sich den Inhalt der Rede Papst Urban II. von 1095,</a:t>
            </a:r>
          </a:p>
          <a:p>
            <a:pPr marL="285750" indent="-285750">
              <a:buFontTx/>
              <a:buChar char="-"/>
            </a:pPr>
            <a:r>
              <a:rPr lang="de-DE" dirty="0"/>
              <a:t>sehen eine Videodarstellung über die historischen Hintergründe der Rede und    </a:t>
            </a:r>
          </a:p>
          <a:p>
            <a:pPr marL="285750" indent="-285750">
              <a:buFontTx/>
              <a:buChar char="-"/>
            </a:pPr>
            <a:r>
              <a:rPr lang="de-DE" dirty="0"/>
              <a:t>analysieren nach der entsprechenden Methodik den Quellentext im Buch in einem ausformulierten Text.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270CAD-5DF8-6544-8EE6-4C45613B66F6}"/>
              </a:ext>
            </a:extLst>
          </p:cNvPr>
          <p:cNvSpPr txBox="1"/>
          <p:nvPr/>
        </p:nvSpPr>
        <p:spPr>
          <a:xfrm>
            <a:off x="6015145" y="1360919"/>
            <a:ext cx="345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Arbeitsmaterial:</a:t>
            </a:r>
          </a:p>
          <a:p>
            <a:pPr algn="ctr"/>
            <a:r>
              <a:rPr lang="de-DE" dirty="0"/>
              <a:t>Auszüge aus dem Geschichtsbuch</a:t>
            </a:r>
          </a:p>
          <a:p>
            <a:pPr algn="ctr"/>
            <a:r>
              <a:rPr lang="de-DE" dirty="0"/>
              <a:t>und ein </a:t>
            </a:r>
            <a:r>
              <a:rPr lang="de-DE" dirty="0" err="1"/>
              <a:t>Youtube</a:t>
            </a:r>
            <a:r>
              <a:rPr lang="de-DE" dirty="0"/>
              <a:t>-Video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C95EE9-12B6-0843-8F97-C5F937BC3124}"/>
              </a:ext>
            </a:extLst>
          </p:cNvPr>
          <p:cNvSpPr txBox="1"/>
          <p:nvPr/>
        </p:nvSpPr>
        <p:spPr>
          <a:xfrm>
            <a:off x="7073361" y="4575504"/>
            <a:ext cx="2954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/>
              <a:t>Leistungsüberprüfung: </a:t>
            </a:r>
            <a:r>
              <a:rPr lang="de-DE" dirty="0"/>
              <a:t>Eine ausformulierte Quellenanalyse der Papstrede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BFD9BB9A-894C-D747-BE85-3A147BC79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774" y="4059300"/>
            <a:ext cx="1540942" cy="1903516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10E5CB7-F803-D14E-9E4D-4B823D0BD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75" y="544531"/>
            <a:ext cx="1867974" cy="2774140"/>
          </a:xfrm>
          <a:prstGeom prst="rect">
            <a:avLst/>
          </a:prstGeom>
        </p:spPr>
      </p:pic>
      <p:pic>
        <p:nvPicPr>
          <p:cNvPr id="11" name="Grafik 10" descr="Ein Bild, das Text, Person, Wand, darstellend enthält.&#10;&#10;Automatisch generierte Beschreibung">
            <a:extLst>
              <a:ext uri="{FF2B5EF4-FFF2-40B4-BE49-F238E27FC236}">
                <a16:creationId xmlns:a16="http://schemas.microsoft.com/office/drawing/2014/main" id="{41AF6348-7C71-5C49-83F2-DE9BF14A2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750" y="2410256"/>
            <a:ext cx="2430179" cy="14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83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6EE93-60BE-5548-9786-3F6CDE2FA3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0685" y="402883"/>
            <a:ext cx="9604375" cy="1154272"/>
          </a:xfrm>
        </p:spPr>
        <p:txBody>
          <a:bodyPr/>
          <a:lstStyle/>
          <a:p>
            <a:r>
              <a:rPr lang="de-DE" dirty="0"/>
              <a:t>Die 3. Woche: Formen des Zusammenlebens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2AB96B6-7FF6-254A-A6D3-FE4DE2AA7348}"/>
              </a:ext>
            </a:extLst>
          </p:cNvPr>
          <p:cNvSpPr txBox="1"/>
          <p:nvPr/>
        </p:nvSpPr>
        <p:spPr>
          <a:xfrm>
            <a:off x="689070" y="1641065"/>
            <a:ext cx="46365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Unterrichtssituation:</a:t>
            </a:r>
            <a:r>
              <a:rPr lang="de-DE" dirty="0"/>
              <a:t> Die Schüler*innen…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erschließen sich die Formen des Zusammen-lebens in den Kreuzfahrerstaaten anhand der Seiten im Geschichtsbuch und</a:t>
            </a:r>
          </a:p>
          <a:p>
            <a:pPr marL="285750" indent="-285750">
              <a:buFontTx/>
              <a:buChar char="-"/>
            </a:pPr>
            <a:r>
              <a:rPr lang="de-DE" dirty="0"/>
              <a:t>erstellen eine digitale </a:t>
            </a:r>
            <a:r>
              <a:rPr lang="de-DE" dirty="0" err="1"/>
              <a:t>Powerpoint</a:t>
            </a:r>
            <a:r>
              <a:rPr lang="de-DE" dirty="0"/>
              <a:t>-Präsentation, in der sie ihre Ergebnisse nach Formen des Konflikts und der Toleranz ordnen und beurteilen.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270CAD-5DF8-6544-8EE6-4C45613B66F6}"/>
              </a:ext>
            </a:extLst>
          </p:cNvPr>
          <p:cNvSpPr txBox="1"/>
          <p:nvPr/>
        </p:nvSpPr>
        <p:spPr>
          <a:xfrm>
            <a:off x="7064498" y="1572381"/>
            <a:ext cx="2364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/>
              <a:t>Arbeitsmaterial:</a:t>
            </a:r>
          </a:p>
          <a:p>
            <a:pPr algn="r"/>
            <a:r>
              <a:rPr lang="de-DE" dirty="0"/>
              <a:t>Auszüge aus dem </a:t>
            </a:r>
          </a:p>
          <a:p>
            <a:pPr algn="r"/>
            <a:r>
              <a:rPr lang="de-DE" dirty="0"/>
              <a:t>Geschichtsbuch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C95EE9-12B6-0843-8F97-C5F937BC3124}"/>
              </a:ext>
            </a:extLst>
          </p:cNvPr>
          <p:cNvSpPr txBox="1"/>
          <p:nvPr/>
        </p:nvSpPr>
        <p:spPr>
          <a:xfrm>
            <a:off x="4939436" y="4226388"/>
            <a:ext cx="314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/>
              <a:t>Leistungsüberprüfung: </a:t>
            </a:r>
            <a:r>
              <a:rPr lang="de-DE" dirty="0"/>
              <a:t>PowerPoint-Präsentation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799203B-FB9F-2642-BEA6-E2CC35481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375" y="956269"/>
            <a:ext cx="2161455" cy="209707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715FBE5-B65A-954E-836D-6827EB909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670" y="3804661"/>
            <a:ext cx="3256260" cy="180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57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6EE93-60BE-5548-9786-3F6CDE2FA3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389" y="383771"/>
            <a:ext cx="9604375" cy="1049337"/>
          </a:xfrm>
        </p:spPr>
        <p:txBody>
          <a:bodyPr/>
          <a:lstStyle/>
          <a:p>
            <a:r>
              <a:rPr lang="de-DE" dirty="0"/>
              <a:t>Die 4. Woche: Kreuzzüge vor der Haustür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2AB96B6-7FF6-254A-A6D3-FE4DE2AA7348}"/>
              </a:ext>
            </a:extLst>
          </p:cNvPr>
          <p:cNvSpPr txBox="1"/>
          <p:nvPr/>
        </p:nvSpPr>
        <p:spPr>
          <a:xfrm>
            <a:off x="390690" y="1385554"/>
            <a:ext cx="4956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Unterrichtssituation: </a:t>
            </a:r>
            <a:r>
              <a:rPr lang="de-DE" dirty="0"/>
              <a:t>Die Schüler*innen…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erschließen sich die Gründe und Formen der Ausschreitungen gegen die Juden im Deutschen Reiche in Zuge der Kreuzzugsbewegung anhand der Seiten im Geschichtsbuch oder einer Videodarstellung und </a:t>
            </a:r>
          </a:p>
          <a:p>
            <a:pPr marL="285750" indent="-285750">
              <a:buFontTx/>
              <a:buChar char="-"/>
            </a:pPr>
            <a:r>
              <a:rPr lang="de-DE" dirty="0"/>
              <a:t>erstellen eine Zeitleiste der Ereignisse in handschriftlicher oder digitaler Form.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270CAD-5DF8-6544-8EE6-4C45613B66F6}"/>
              </a:ext>
            </a:extLst>
          </p:cNvPr>
          <p:cNvSpPr txBox="1"/>
          <p:nvPr/>
        </p:nvSpPr>
        <p:spPr>
          <a:xfrm>
            <a:off x="5809588" y="2961967"/>
            <a:ext cx="2115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/>
              <a:t>Arbeitsmaterial:</a:t>
            </a:r>
          </a:p>
          <a:p>
            <a:pPr algn="r"/>
            <a:r>
              <a:rPr lang="de-DE" dirty="0"/>
              <a:t>Auszüge aus dem </a:t>
            </a:r>
          </a:p>
          <a:p>
            <a:pPr algn="r"/>
            <a:r>
              <a:rPr lang="de-DE" dirty="0"/>
              <a:t>Geschichtsbuch oder eine Videodarstellung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C95EE9-12B6-0843-8F97-C5F937BC3124}"/>
              </a:ext>
            </a:extLst>
          </p:cNvPr>
          <p:cNvSpPr txBox="1"/>
          <p:nvPr/>
        </p:nvSpPr>
        <p:spPr>
          <a:xfrm>
            <a:off x="2553195" y="5353019"/>
            <a:ext cx="507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Leistungsüberprüfung:</a:t>
            </a:r>
            <a:r>
              <a:rPr lang="de-DE" dirty="0"/>
              <a:t> Zeitstrahl der Ereignisse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1A762823-EFA6-8944-BB6E-DF5739CC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864" y="1282176"/>
            <a:ext cx="3329506" cy="2366074"/>
          </a:xfrm>
          <a:prstGeom prst="rect">
            <a:avLst/>
          </a:prstGeom>
        </p:spPr>
      </p:pic>
      <p:pic>
        <p:nvPicPr>
          <p:cNvPr id="10" name="Grafik 9" descr="Ein Bild, das Text, Buch, Person, Mann enthält.&#10;&#10;Automatisch generierte Beschreibung">
            <a:extLst>
              <a:ext uri="{FF2B5EF4-FFF2-40B4-BE49-F238E27FC236}">
                <a16:creationId xmlns:a16="http://schemas.microsoft.com/office/drawing/2014/main" id="{BDB8CBF2-2227-D346-8E88-BD7764A95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642" y="3789643"/>
            <a:ext cx="3322922" cy="20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95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6EE93-60BE-5548-9786-3F6CDE2FA3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6778" y="365294"/>
            <a:ext cx="9604375" cy="1049337"/>
          </a:xfrm>
        </p:spPr>
        <p:txBody>
          <a:bodyPr/>
          <a:lstStyle/>
          <a:p>
            <a:r>
              <a:rPr lang="de-DE" dirty="0"/>
              <a:t>Die 5. Woche: Analyse einer Spielfilmszene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2AB96B6-7FF6-254A-A6D3-FE4DE2AA7348}"/>
              </a:ext>
            </a:extLst>
          </p:cNvPr>
          <p:cNvSpPr txBox="1"/>
          <p:nvPr/>
        </p:nvSpPr>
        <p:spPr>
          <a:xfrm>
            <a:off x="316778" y="1275189"/>
            <a:ext cx="53912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Unterrichtssituation: </a:t>
            </a:r>
            <a:r>
              <a:rPr lang="de-DE" dirty="0"/>
              <a:t>Die Schüler*innen…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erarbeiten sich den inhaltliche Zusammenfassung des Spielfilms „Königreich der Himmel“ aus dem Jahr 2005 einschließlich der Motive des Filmemacher,</a:t>
            </a:r>
          </a:p>
          <a:p>
            <a:pPr marL="285750" indent="-285750">
              <a:buFontTx/>
              <a:buChar char="-"/>
            </a:pPr>
            <a:r>
              <a:rPr lang="de-DE" dirty="0"/>
              <a:t>sichten und analysieren eine zweiminütige Schlüsselszene aus dem Spielfilm und</a:t>
            </a:r>
          </a:p>
          <a:p>
            <a:pPr marL="285750" indent="-285750">
              <a:buFontTx/>
              <a:buChar char="-"/>
            </a:pPr>
            <a:r>
              <a:rPr lang="de-DE" dirty="0"/>
              <a:t>fertigen eine schriftliche Stellungnahme über die Darstellung des Toleranzgedankens in der Szene an.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270CAD-5DF8-6544-8EE6-4C45613B66F6}"/>
              </a:ext>
            </a:extLst>
          </p:cNvPr>
          <p:cNvSpPr txBox="1"/>
          <p:nvPr/>
        </p:nvSpPr>
        <p:spPr>
          <a:xfrm>
            <a:off x="7407494" y="1395948"/>
            <a:ext cx="2355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/>
              <a:t>Arbeitsmaterial:</a:t>
            </a:r>
          </a:p>
          <a:p>
            <a:pPr algn="r"/>
            <a:r>
              <a:rPr lang="de-DE" dirty="0"/>
              <a:t>Arbeitsblätter zu dem Spielfilm „Königreich der Himmel“ (2005) und Videodarstellung der Spielfilmszene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C95EE9-12B6-0843-8F97-C5F937BC3124}"/>
              </a:ext>
            </a:extLst>
          </p:cNvPr>
          <p:cNvSpPr txBox="1"/>
          <p:nvPr/>
        </p:nvSpPr>
        <p:spPr>
          <a:xfrm>
            <a:off x="5833547" y="4184303"/>
            <a:ext cx="328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Leistungsüberprüfung:</a:t>
            </a:r>
            <a:r>
              <a:rPr lang="de-DE" dirty="0"/>
              <a:t> Schriftliche Stellungnahme</a:t>
            </a:r>
          </a:p>
        </p:txBody>
      </p:sp>
      <p:pic>
        <p:nvPicPr>
          <p:cNvPr id="8" name="Grafik 7" descr="Ein Bild, das Text, Zeitung, Screenshot enthält.&#10;&#10;Automatisch generierte Beschreibung">
            <a:extLst>
              <a:ext uri="{FF2B5EF4-FFF2-40B4-BE49-F238E27FC236}">
                <a16:creationId xmlns:a16="http://schemas.microsoft.com/office/drawing/2014/main" id="{B9FD53AA-E8F2-1643-B713-8806611C1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153" y="762665"/>
            <a:ext cx="1876715" cy="2728131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AA221B78-447A-B141-A96A-802863E4F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012" y="3831319"/>
            <a:ext cx="2268508" cy="190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98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6EE93-60BE-5548-9786-3F6CDE2F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4" y="804519"/>
            <a:ext cx="11388435" cy="1049235"/>
          </a:xfrm>
        </p:spPr>
        <p:txBody>
          <a:bodyPr/>
          <a:lstStyle/>
          <a:p>
            <a:pPr algn="ctr"/>
            <a:r>
              <a:rPr lang="de-DE" dirty="0"/>
              <a:t>Die 6. Woche: Zusammenfassung und Auswertung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2AB96B6-7FF6-254A-A6D3-FE4DE2AA7348}"/>
              </a:ext>
            </a:extLst>
          </p:cNvPr>
          <p:cNvSpPr txBox="1"/>
          <p:nvPr/>
        </p:nvSpPr>
        <p:spPr>
          <a:xfrm>
            <a:off x="514247" y="2186806"/>
            <a:ext cx="45522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Unterrichtssituation: </a:t>
            </a:r>
            <a:r>
              <a:rPr lang="de-DE" dirty="0"/>
              <a:t>Die Schüler*innen…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beantworten auf der Grundlage der erarbeiteten </a:t>
            </a:r>
            <a:r>
              <a:rPr lang="de-DE" dirty="0" err="1"/>
              <a:t>Eregbnisse</a:t>
            </a:r>
            <a:r>
              <a:rPr lang="de-DE" dirty="0"/>
              <a:t> die eingangs gestellten Fragen stichpunktartig und</a:t>
            </a:r>
          </a:p>
          <a:p>
            <a:pPr marL="285750" indent="-285750">
              <a:buFontTx/>
              <a:buChar char="-"/>
            </a:pPr>
            <a:r>
              <a:rPr lang="de-DE" dirty="0"/>
              <a:t>erstellen mithilfe des Programms „</a:t>
            </a:r>
            <a:r>
              <a:rPr lang="de-DE" dirty="0" err="1"/>
              <a:t>mysimpleshow</a:t>
            </a:r>
            <a:r>
              <a:rPr lang="de-DE" dirty="0"/>
              <a:t>“ (o.a.) ein </a:t>
            </a:r>
            <a:r>
              <a:rPr lang="de-DE" dirty="0" err="1"/>
              <a:t>Erklärvideo</a:t>
            </a:r>
            <a:r>
              <a:rPr lang="de-DE" dirty="0"/>
              <a:t> zu der Thematik „Kreuzzüge im Mittelalter“.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270CAD-5DF8-6544-8EE6-4C45613B66F6}"/>
              </a:ext>
            </a:extLst>
          </p:cNvPr>
          <p:cNvSpPr txBox="1"/>
          <p:nvPr/>
        </p:nvSpPr>
        <p:spPr>
          <a:xfrm>
            <a:off x="2531422" y="4766968"/>
            <a:ext cx="2881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Arbeitsmaterial:</a:t>
            </a:r>
          </a:p>
          <a:p>
            <a:pPr algn="ctr"/>
            <a:r>
              <a:rPr lang="de-DE" dirty="0"/>
              <a:t>Die bislang erarbeiteten </a:t>
            </a:r>
          </a:p>
          <a:p>
            <a:pPr algn="ctr"/>
            <a:r>
              <a:rPr lang="de-DE" dirty="0"/>
              <a:t>Unterrichtsergebnisse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C95EE9-12B6-0843-8F97-C5F937BC3124}"/>
              </a:ext>
            </a:extLst>
          </p:cNvPr>
          <p:cNvSpPr txBox="1"/>
          <p:nvPr/>
        </p:nvSpPr>
        <p:spPr>
          <a:xfrm>
            <a:off x="6626433" y="2186806"/>
            <a:ext cx="429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Leistungsüberprüfung: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Erklärvideo</a:t>
            </a:r>
            <a:r>
              <a:rPr lang="de-DE" dirty="0"/>
              <a:t> mit „</a:t>
            </a:r>
            <a:r>
              <a:rPr lang="de-DE" dirty="0" err="1"/>
              <a:t>mysimpleshow</a:t>
            </a:r>
            <a:r>
              <a:rPr lang="de-DE" dirty="0"/>
              <a:t>“ </a:t>
            </a:r>
          </a:p>
          <a:p>
            <a:pPr algn="ctr"/>
            <a:r>
              <a:rPr lang="de-DE" dirty="0"/>
              <a:t>unter </a:t>
            </a:r>
            <a:r>
              <a:rPr lang="de-DE" dirty="0">
                <a:hlinkClick r:id="rId2"/>
              </a:rPr>
              <a:t>www.mysimpleshow.com</a:t>
            </a:r>
            <a:r>
              <a:rPr lang="de-DE" dirty="0"/>
              <a:t> (o.a.)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DB1B53-46F5-434B-B3E2-7982424E3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32" y="3299962"/>
            <a:ext cx="3994065" cy="23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45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0465D-23F2-7E42-88D3-41FEF33E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Zu den </a:t>
            </a:r>
            <a:r>
              <a:rPr lang="de-DE" dirty="0" err="1"/>
              <a:t>GrundSätzen</a:t>
            </a:r>
            <a:r>
              <a:rPr lang="de-DE" dirty="0"/>
              <a:t> dieses Modells des Digitalen Lernens im </a:t>
            </a:r>
            <a:r>
              <a:rPr lang="de-DE" dirty="0" err="1"/>
              <a:t>GeschichtsUnterricht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47EB27-5BC5-6342-B30E-090A45C7D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601" y="2087450"/>
            <a:ext cx="9943229" cy="3450613"/>
          </a:xfrm>
        </p:spPr>
        <p:txBody>
          <a:bodyPr>
            <a:normAutofit/>
          </a:bodyPr>
          <a:lstStyle/>
          <a:p>
            <a:r>
              <a:rPr lang="de-DE" dirty="0"/>
              <a:t>Die zentrale Arbeitsrundlage ist das eingeführte Geschichtsbuch, welche punktuell um weitere analoge und digitale Medien ergänzt wird.</a:t>
            </a:r>
          </a:p>
          <a:p>
            <a:r>
              <a:rPr lang="de-DE" dirty="0"/>
              <a:t>Die Schüler*innen erschließen sich Inhalte an analogen und digitalen Medien.</a:t>
            </a:r>
          </a:p>
          <a:p>
            <a:r>
              <a:rPr lang="de-DE" dirty="0"/>
              <a:t>Die Schülerinnen bereiten ihre Ergebnisse in analogen und digitalen Formaten auf.</a:t>
            </a:r>
          </a:p>
          <a:p>
            <a:r>
              <a:rPr lang="de-DE" dirty="0"/>
              <a:t>Die Schüler*innen arbeiten an den </a:t>
            </a:r>
            <a:r>
              <a:rPr lang="de-DE"/>
              <a:t>Themen eher stundenübergreifend </a:t>
            </a:r>
            <a:r>
              <a:rPr lang="de-DE" dirty="0"/>
              <a:t>als Wochenaufgabe. </a:t>
            </a:r>
          </a:p>
          <a:p>
            <a:r>
              <a:rPr lang="de-DE" dirty="0"/>
              <a:t>Der Unterricht kann in Präsenz und auf Distanz stattfinden – sofern bei allen Schüler*innen die digitalen Endgeräte vorhanden und die entsprechenden Programme eingeführt sind.    </a:t>
            </a:r>
          </a:p>
        </p:txBody>
      </p:sp>
    </p:spTree>
    <p:extLst>
      <p:ext uri="{BB962C8B-B14F-4D97-AF65-F5344CB8AC3E}">
        <p14:creationId xmlns:p14="http://schemas.microsoft.com/office/powerpoint/2010/main" val="694720099"/>
      </p:ext>
    </p:extLst>
  </p:cSld>
  <p:clrMapOvr>
    <a:masterClrMapping/>
  </p:clrMapOvr>
</p:sld>
</file>

<file path=ppt/theme/theme1.xml><?xml version="1.0" encoding="utf-8"?>
<a:theme xmlns:a="http://schemas.openxmlformats.org/drawingml/2006/main" name="Katalog">
  <a:themeElements>
    <a:clrScheme name="Katalog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Katalog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talog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Widescreen</PresentationFormat>
  <Paragraphs>74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Katalog</vt:lpstr>
      <vt:lpstr>Digitales Lernen im Geschichtsunterricht –  eine Möglichkeit aus der EF</vt:lpstr>
      <vt:lpstr>Einführungsstunde: Fragen der Schüler*innen</vt:lpstr>
      <vt:lpstr>Die 1. Woche: Die Grundlagen</vt:lpstr>
      <vt:lpstr>Die 2. Woche: Analyse einer Quelle</vt:lpstr>
      <vt:lpstr>Die 3. Woche: Formen des Zusammenlebens</vt:lpstr>
      <vt:lpstr>Die 4. Woche: Kreuzzüge vor der Haustür</vt:lpstr>
      <vt:lpstr>Die 5. Woche: Analyse einer Spielfilmszene</vt:lpstr>
      <vt:lpstr>Die 6. Woche: Zusammenfassung und Auswertung</vt:lpstr>
      <vt:lpstr>Zu den GrundSätzen dieses Modells des Digitalen Lernens im GeschichtsUnterricht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Digitales Lernen im Geschichtsunterricht –  eine Möglichkeit aus der Einführungsphase </dc:title>
  <dc:creator>Heiko Bollmeyer</dc:creator>
  <cp:lastModifiedBy>Heiko Bollmeyer</cp:lastModifiedBy>
  <cp:revision>11</cp:revision>
  <dcterms:created xsi:type="dcterms:W3CDTF">2020-11-06T11:50:31Z</dcterms:created>
  <dcterms:modified xsi:type="dcterms:W3CDTF">2021-02-05T12:26:48Z</dcterms:modified>
</cp:coreProperties>
</file>